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281" r:id="rId2"/>
    <p:sldId id="288" r:id="rId3"/>
    <p:sldId id="287" r:id="rId4"/>
    <p:sldId id="291" r:id="rId5"/>
    <p:sldId id="293" r:id="rId6"/>
    <p:sldId id="294" r:id="rId7"/>
    <p:sldId id="296" r:id="rId8"/>
    <p:sldId id="283" r:id="rId9"/>
    <p:sldId id="286" r:id="rId10"/>
    <p:sldId id="285" r:id="rId11"/>
    <p:sldId id="292" r:id="rId12"/>
    <p:sldId id="297" r:id="rId13"/>
    <p:sldId id="290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295" r:id="rId28"/>
  </p:sldIdLst>
  <p:sldSz cx="10691813" cy="7561263"/>
  <p:notesSz cx="7315200" cy="9601200"/>
  <p:defaultTextStyle>
    <a:defPPr>
      <a:defRPr lang="en-US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82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803" autoAdjust="0"/>
  </p:normalViewPr>
  <p:slideViewPr>
    <p:cSldViewPr>
      <p:cViewPr varScale="1">
        <p:scale>
          <a:sx n="76" d="100"/>
          <a:sy n="76" d="100"/>
        </p:scale>
        <p:origin x="-1262" y="34"/>
      </p:cViewPr>
      <p:guideLst>
        <p:guide orient="horz" pos="2160"/>
        <p:guide orient="horz" pos="2382"/>
        <p:guide pos="2880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298"/>
    </p:cViewPr>
  </p:sorterViewPr>
  <p:notesViewPr>
    <p:cSldViewPr>
      <p:cViewPr varScale="1">
        <p:scale>
          <a:sx n="54" d="100"/>
          <a:sy n="54" d="100"/>
        </p:scale>
        <p:origin x="2784" y="4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5CBAC3D-EBEE-4820-8663-E793D90DB177}" type="datetimeFigureOut">
              <a:rPr lang="en-IN" smtClean="0"/>
              <a:pPr/>
              <a:t>07-10-2020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BE38153-F5C3-43E9-B1B3-6820974F76F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75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B566A5-67C5-4E3E-9C6E-79469278F95F}" type="datetimeFigureOut">
              <a:rPr lang="en-IN" smtClean="0"/>
              <a:pPr/>
              <a:t>07-10-2020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9FD433C-C65C-4D37-94B3-5A547A2C39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97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ChangeArrowheads="1"/>
          </p:cNvSpPr>
          <p:nvPr userDrawn="1"/>
        </p:nvSpPr>
        <p:spPr bwMode="auto">
          <a:xfrm>
            <a:off x="0" y="6931158"/>
            <a:ext cx="10691813" cy="672112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356394" y="2211181"/>
            <a:ext cx="9979025" cy="293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296" tIns="52148" rIns="104296" bIns="521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Template for Preparing Presentation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4100" b="1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Session 2</a:t>
            </a:r>
            <a:endParaRPr lang="en-US" sz="2700" b="0" i="0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2700" b="0" i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SASTRA University</a:t>
            </a:r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2791751" y="7043177"/>
            <a:ext cx="5078611" cy="5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7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  <p:extLst>
      <p:ext uri="{BB962C8B-B14F-4D97-AF65-F5344CB8AC3E}">
        <p14:creationId xmlns:p14="http://schemas.microsoft.com/office/powerpoint/2010/main" val="7987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7" y="175391"/>
            <a:ext cx="637053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97" y="1092183"/>
            <a:ext cx="10335419" cy="5838975"/>
          </a:xfrm>
        </p:spPr>
        <p:txBody>
          <a:bodyPr/>
          <a:lstStyle>
            <a:lvl1pPr>
              <a:lnSpc>
                <a:spcPts val="3600"/>
              </a:lnSpc>
              <a:spcBef>
                <a:spcPts val="0"/>
              </a:spcBef>
              <a:defRPr/>
            </a:lvl1pPr>
            <a:lvl2pPr>
              <a:lnSpc>
                <a:spcPts val="3600"/>
              </a:lnSpc>
              <a:spcBef>
                <a:spcPts val="0"/>
              </a:spcBef>
              <a:defRPr/>
            </a:lvl2pPr>
            <a:lvl3pPr>
              <a:lnSpc>
                <a:spcPts val="3600"/>
              </a:lnSpc>
              <a:spcBef>
                <a:spcPts val="0"/>
              </a:spcBef>
              <a:defRPr/>
            </a:lvl3pPr>
            <a:lvl4pPr>
              <a:lnSpc>
                <a:spcPts val="3600"/>
              </a:lnSpc>
              <a:spcBef>
                <a:spcPts val="0"/>
              </a:spcBef>
              <a:defRPr/>
            </a:lvl4pPr>
            <a:lvl5pPr>
              <a:lnSpc>
                <a:spcPts val="36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99412" y="7225205"/>
            <a:ext cx="1425575" cy="304053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887" y="130226"/>
            <a:ext cx="6036419" cy="597757"/>
          </a:xfrm>
          <a:prstGeom prst="rect">
            <a:avLst/>
          </a:prstGeom>
        </p:spPr>
        <p:txBody>
          <a:bodyPr lIns="104296" tIns="52148" rIns="104296" bIns="52148">
            <a:sp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3345" y="7225205"/>
            <a:ext cx="1521071" cy="273047"/>
          </a:xfrm>
        </p:spPr>
        <p:txBody>
          <a:bodyPr/>
          <a:lstStyle/>
          <a:p>
            <a:pPr>
              <a:defRPr/>
            </a:pPr>
            <a:fld id="{895465C8-0E71-406C-9EDF-6DC9EB482070}" type="datetime5">
              <a:rPr lang="en-IN" sz="1400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1748" y="1061161"/>
            <a:ext cx="5051250" cy="59960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435005" y="1054700"/>
            <a:ext cx="5051250" cy="6002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0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7144692"/>
            <a:ext cx="10691813" cy="462077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197" y="1050176"/>
            <a:ext cx="10335419" cy="58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auto">
          <a:xfrm>
            <a:off x="0" y="911213"/>
            <a:ext cx="10691813" cy="132386"/>
          </a:xfrm>
          <a:prstGeom prst="rect">
            <a:avLst/>
          </a:prstGeom>
          <a:solidFill>
            <a:srgbClr val="26267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296" tIns="52148" rIns="104296" bIns="52148" anchor="ctr"/>
          <a:lstStyle/>
          <a:p>
            <a:pPr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550" y="7204203"/>
            <a:ext cx="1521071" cy="35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173934C-5A8E-4307-8577-739A068507F4}" type="datetime5">
              <a:rPr lang="en-IN" sz="1400" smtClean="0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7-Oct-20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74311" y="7225206"/>
            <a:ext cx="2494756" cy="31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296" tIns="52148" rIns="104296" bIns="52148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A66A362-4403-4718-B072-B01303837876}" type="slidenum">
              <a:rPr lang="en-US">
                <a:solidFill>
                  <a:srgbClr val="FFFFFF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028"/>
          <a:stretch/>
        </p:blipFill>
        <p:spPr bwMode="auto">
          <a:xfrm>
            <a:off x="0" y="83297"/>
            <a:ext cx="2834179" cy="80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2791751" y="7130629"/>
            <a:ext cx="5078611" cy="53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296" tIns="52148" rIns="104296" bIns="52148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FFFFFF"/>
                </a:solidFill>
                <a:latin typeface="French Script MT" pitchFamily="66" charset="0"/>
              </a:rPr>
              <a:t>Progress Through Quality Education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521482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1042965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564447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2085929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91112" indent="-391112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 sz="2700">
          <a:solidFill>
            <a:srgbClr val="000097"/>
          </a:solidFill>
          <a:latin typeface="+mn-lt"/>
        </a:defRPr>
      </a:lvl2pPr>
      <a:lvl3pPr marL="1303706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Wingdings" pitchFamily="2" charset="2"/>
        <a:buChar char="ü"/>
        <a:defRPr sz="2300">
          <a:solidFill>
            <a:schemeClr val="tx1"/>
          </a:solidFill>
          <a:latin typeface="+mn-lt"/>
        </a:defRPr>
      </a:lvl3pPr>
      <a:lvl4pPr marL="1825188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97"/>
          </a:solidFill>
          <a:latin typeface="+mn-lt"/>
        </a:defRPr>
      </a:lvl4pPr>
      <a:lvl5pPr marL="2346670" indent="-260741" algn="l" rtl="0" eaLnBrk="0" fontAlgn="base" hangingPunct="0">
        <a:lnSpc>
          <a:spcPts val="4400"/>
        </a:lnSpc>
        <a:spcBef>
          <a:spcPts val="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868153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6pPr>
      <a:lvl7pPr marL="3389635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7pPr>
      <a:lvl8pPr marL="3911117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8pPr>
      <a:lvl9pPr marL="4432600" indent="-260741" algn="l" rtl="0" fontAlgn="base">
        <a:spcBef>
          <a:spcPct val="20000"/>
        </a:spcBef>
        <a:spcAft>
          <a:spcPct val="0"/>
        </a:spcAft>
        <a:buClr>
          <a:srgbClr val="000097"/>
        </a:buClr>
        <a:buFont typeface="Arial" charset="0"/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erve.com/carrington/group-dynamics" TargetMode="External"/><Relationship Id="rId2" Type="http://schemas.openxmlformats.org/officeDocument/2006/relationships/hyperlink" Target="https://slideplayer.com/slide/593435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8D96D8-C2D3-4777-B48F-C78F8EAE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</a:rPr>
              <a:t>Organizational Behavior</a:t>
            </a: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Topic: Group Dynamics </a:t>
            </a:r>
            <a:endParaRPr lang="en-US" b="1" dirty="0">
              <a:solidFill>
                <a:srgbClr val="002060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Dr. C. Vijaya Banu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Associate Professor , School of Management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002060"/>
                </a:solidFill>
              </a:rPr>
              <a:t>SASTRA Deemed University, Thanjavur – 613 401</a:t>
            </a:r>
          </a:p>
          <a:p>
            <a:pPr marL="0" indent="0" algn="ctr" eaLnBrk="1" hangingPunct="1"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vijayabanu@mba.sastra.edu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E78F1E-BCE3-4B91-B0B3-00747DFD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198" y="7225206"/>
            <a:ext cx="1446790" cy="304052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DE906A-E1B5-4D32-8332-A3EC40A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" y="1189831"/>
            <a:ext cx="10527507" cy="612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81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Cohesiveness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r>
              <a:rPr lang="en-IN" dirty="0" smtClean="0"/>
              <a:t>.</a:t>
            </a:r>
            <a:r>
              <a:rPr lang="en-IN" dirty="0"/>
              <a:t> According to </a:t>
            </a:r>
            <a:r>
              <a:rPr lang="en-IN" b="1" dirty="0"/>
              <a:t>Kurt </a:t>
            </a:r>
            <a:r>
              <a:rPr lang="en-IN" b="1" dirty="0" err="1"/>
              <a:t>Lewin</a:t>
            </a:r>
            <a:r>
              <a:rPr lang="en-IN" b="1" dirty="0"/>
              <a:t> </a:t>
            </a:r>
            <a:r>
              <a:rPr lang="en-IN" dirty="0"/>
              <a:t>, the founder of the </a:t>
            </a:r>
            <a:r>
              <a:rPr lang="en-IN" dirty="0" smtClean="0"/>
              <a:t>movement </a:t>
            </a:r>
            <a:r>
              <a:rPr lang="en-IN" dirty="0"/>
              <a:t>to study group scientifically the </a:t>
            </a:r>
            <a:r>
              <a:rPr lang="en-IN" dirty="0" smtClean="0"/>
              <a:t>phrase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When member of a group subscribe to </a:t>
            </a:r>
            <a:r>
              <a:rPr lang="en-IN" b="1" dirty="0">
                <a:solidFill>
                  <a:srgbClr val="FF0000"/>
                </a:solidFill>
              </a:rPr>
              <a:t>common values, beliefs and objectives </a:t>
            </a:r>
            <a:r>
              <a:rPr lang="en-IN" dirty="0"/>
              <a:t>and when there is a high level of agreement between them on these matters and how best to achieve those adjectives of the group , </a:t>
            </a:r>
            <a:r>
              <a:rPr lang="en-IN" b="1" dirty="0">
                <a:solidFill>
                  <a:srgbClr val="FF0000"/>
                </a:solidFill>
              </a:rPr>
              <a:t>a state of cohesiveness</a:t>
            </a:r>
            <a:r>
              <a:rPr lang="en-IN" dirty="0"/>
              <a:t> is said to exist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61231"/>
            <a:ext cx="10691813" cy="571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4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Practicing guidelines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" y="1127553"/>
            <a:ext cx="10603707" cy="577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0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" y="1037431"/>
            <a:ext cx="108204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231"/>
            <a:ext cx="10375106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5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" y="1189831"/>
            <a:ext cx="10210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4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5" y="961231"/>
            <a:ext cx="1052750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037431"/>
            <a:ext cx="10210800" cy="571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" y="1113631"/>
            <a:ext cx="10688281" cy="540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7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Group Dynamics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961231"/>
            <a:ext cx="10287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74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" y="961231"/>
            <a:ext cx="10287001" cy="601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1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6" y="1037431"/>
            <a:ext cx="10506389" cy="58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41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" y="961231"/>
            <a:ext cx="10363200" cy="579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1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1113631"/>
            <a:ext cx="10515600" cy="58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1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5" y="1037431"/>
            <a:ext cx="10527507" cy="571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9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1037431"/>
            <a:ext cx="10363200" cy="571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5" y="961231"/>
            <a:ext cx="10527507" cy="579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2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https://slideplayer.com/slide/5934352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www.slideserve.com/carrington/group-dynamics</a:t>
            </a:r>
            <a:endParaRPr lang="en-IN" dirty="0" smtClean="0"/>
          </a:p>
          <a:p>
            <a:r>
              <a:rPr lang="en-IN" dirty="0"/>
              <a:t>https://slideplayer.com/slide/9019415/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Dynamics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Structure </a:t>
            </a:r>
            <a:r>
              <a:rPr lang="en-IN" sz="2400" dirty="0"/>
              <a:t>of the group guiding interaction </a:t>
            </a:r>
            <a:r>
              <a:rPr lang="en-IN" sz="2400" dirty="0" smtClean="0"/>
              <a:t>among group members. The </a:t>
            </a:r>
            <a:r>
              <a:rPr lang="en-IN" sz="2400" dirty="0"/>
              <a:t>social process by which people interact in </a:t>
            </a:r>
            <a:r>
              <a:rPr lang="en-IN" sz="2400" dirty="0" smtClean="0"/>
              <a:t>a group environment. The </a:t>
            </a:r>
            <a:r>
              <a:rPr lang="en-IN" sz="2400" dirty="0"/>
              <a:t>influences of personality, power and </a:t>
            </a:r>
            <a:r>
              <a:rPr lang="en-IN" sz="2400" dirty="0" smtClean="0"/>
              <a:t>behaviour on </a:t>
            </a:r>
            <a:r>
              <a:rPr lang="en-IN" sz="2400" dirty="0"/>
              <a:t>the group </a:t>
            </a:r>
            <a:r>
              <a:rPr lang="en-IN" sz="2400" dirty="0" smtClean="0"/>
              <a:t>process.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Group dynamics is viewed from the perspective of internal nature of group: how they are formed, why groups are formed, what are their structure and process, and how they affect individual members, other groups and the </a:t>
            </a:r>
            <a:r>
              <a:rPr lang="en-IN" sz="2400" dirty="0" smtClean="0"/>
              <a:t>organization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Group dynamics describes how a group should be organized and conducted. Democratic leadership member participation and overall co-operation are stressed in group dynamics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Dynamics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Group dynamics is the study of groups, and also a general term for group </a:t>
            </a:r>
            <a:r>
              <a:rPr lang="en-IN" sz="1800" dirty="0" smtClean="0"/>
              <a:t>processes</a:t>
            </a:r>
          </a:p>
          <a:p>
            <a:r>
              <a:rPr lang="en-IN" sz="1800" dirty="0" smtClean="0"/>
              <a:t>.</a:t>
            </a:r>
            <a:r>
              <a:rPr lang="en-IN" sz="1800" dirty="0"/>
              <a:t> In group dynamics, the phrase "group process" refers to the understanding of the </a:t>
            </a:r>
            <a:r>
              <a:rPr lang="en-IN" sz="1800" dirty="0" err="1"/>
              <a:t>behavior</a:t>
            </a:r>
            <a:r>
              <a:rPr lang="en-IN" sz="1800" dirty="0"/>
              <a:t> of people in groups, such as task groups, that are trying to solve a problem or make a decision</a:t>
            </a:r>
            <a:r>
              <a:rPr lang="en-IN" sz="1800" dirty="0" smtClean="0"/>
              <a:t>.</a:t>
            </a:r>
          </a:p>
          <a:p>
            <a:r>
              <a:rPr lang="en-IN" sz="1800" dirty="0" smtClean="0"/>
              <a:t> </a:t>
            </a:r>
            <a:r>
              <a:rPr lang="en-IN" sz="1800" dirty="0"/>
              <a:t>An individual with expertise in group process, such as a trained facilitator, can assist a group in accomplishing its objective by diagnosing how well the group is functioning as a problem solving or decision making entity and intervening to alter the group operational </a:t>
            </a:r>
            <a:r>
              <a:rPr lang="en-IN" sz="1800" dirty="0" err="1"/>
              <a:t>behavior</a:t>
            </a:r>
            <a:r>
              <a:rPr lang="en-IN" sz="1800" dirty="0" smtClean="0"/>
              <a:t>.</a:t>
            </a:r>
          </a:p>
          <a:p>
            <a:r>
              <a:rPr lang="en-IN" sz="1800" dirty="0"/>
              <a:t>Group Dynamics" contains two </a:t>
            </a:r>
            <a:r>
              <a:rPr lang="en-IN" sz="1800" dirty="0" smtClean="0"/>
              <a:t>words-</a:t>
            </a:r>
          </a:p>
          <a:p>
            <a:r>
              <a:rPr lang="en-IN" sz="1800" dirty="0" smtClean="0"/>
              <a:t> </a:t>
            </a:r>
            <a:r>
              <a:rPr lang="en-IN" sz="1800" dirty="0"/>
              <a:t>(i) Group- a social unit of two or more individuals who have in common a set of believes and values, follow the same norms and works for an establish able aim common. The members of the group share a set of common purpose, task or goals. </a:t>
            </a:r>
            <a:endParaRPr lang="en-IN" sz="1800" dirty="0" smtClean="0"/>
          </a:p>
          <a:p>
            <a:r>
              <a:rPr lang="en-IN" sz="1800" dirty="0" smtClean="0"/>
              <a:t>(</a:t>
            </a:r>
            <a:r>
              <a:rPr lang="en-IN" sz="1800" dirty="0"/>
              <a:t>ii) Dynamics- the flow of, coherent activities which as envisaged or will lead the group towards the establishment of its set goal.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Dynamics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" y="1279701"/>
            <a:ext cx="9041130" cy="4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6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" y="808831"/>
            <a:ext cx="10591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1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4" y="1037431"/>
            <a:ext cx="1060771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5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Principles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" y="977499"/>
            <a:ext cx="10451307" cy="607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0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AD047-73D5-461C-8EC7-AF8E79B1D8CA}" type="datetime5">
              <a:rPr lang="en-IN" smtClean="0">
                <a:solidFill>
                  <a:srgbClr val="FFFFFF"/>
                </a:solidFill>
              </a:rPr>
              <a:pPr>
                <a:defRPr/>
              </a:pPr>
              <a:t>7-Oct-20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6A362-4403-4718-B072-B01303837876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" y="1223123"/>
            <a:ext cx="9829800" cy="443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7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462</Words>
  <Application>Microsoft Office PowerPoint</Application>
  <PresentationFormat>Custom</PresentationFormat>
  <Paragraphs>90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Design</vt:lpstr>
      <vt:lpstr>PowerPoint Presentation</vt:lpstr>
      <vt:lpstr>Group Dynamics </vt:lpstr>
      <vt:lpstr>Group Dynamics </vt:lpstr>
      <vt:lpstr>Group Dynamics </vt:lpstr>
      <vt:lpstr>Group Dynamics </vt:lpstr>
      <vt:lpstr>PowerPoint Presentation</vt:lpstr>
      <vt:lpstr>PowerPoint Presentation</vt:lpstr>
      <vt:lpstr>Principles </vt:lpstr>
      <vt:lpstr>Principles </vt:lpstr>
      <vt:lpstr>Importance </vt:lpstr>
      <vt:lpstr>Group Cohesiveness</vt:lpstr>
      <vt:lpstr>PowerPoint Presentation</vt:lpstr>
      <vt:lpstr>Practicing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Oxidation of Organic Compounds using Nanomaterial Based Technologies</dc:title>
  <dc:creator>Gautham Jegadeesan</dc:creator>
  <cp:lastModifiedBy>Windows User</cp:lastModifiedBy>
  <cp:revision>567</cp:revision>
  <dcterms:created xsi:type="dcterms:W3CDTF">2015-02-25T10:23:39Z</dcterms:created>
  <dcterms:modified xsi:type="dcterms:W3CDTF">2020-10-07T06:29:46Z</dcterms:modified>
</cp:coreProperties>
</file>